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AD5D-FB42-4B50-9884-50AF8513718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A65D9-0B70-407D-9E00-F9866D89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E2-C0FC-457C-A624-D69EEE4E300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92AFB-CDD2-4062-B32A-7A78E0F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The </a:t>
            </a:r>
            <a:r>
              <a:rPr lang="en-US" sz="2000" dirty="0"/>
              <a:t>diagram </a:t>
            </a:r>
            <a:r>
              <a:rPr lang="en-US" sz="2000" dirty="0" smtClean="0"/>
              <a:t>represents </a:t>
            </a:r>
            <a:r>
              <a:rPr lang="en-US" sz="2000" dirty="0"/>
              <a:t>a section of the ocean floor in the North Atlantic. </a:t>
            </a: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  <a:endParaRPr lang="en-US" sz="2000" dirty="0"/>
          </a:p>
          <a:p>
            <a:pPr lvl="0"/>
            <a:r>
              <a:rPr lang="en-US" sz="2200" dirty="0" smtClean="0"/>
              <a:t>1. </a:t>
            </a:r>
            <a:r>
              <a:rPr lang="en-US" sz="2000" b="1" u="sng" dirty="0" smtClean="0"/>
              <a:t>Locate </a:t>
            </a:r>
            <a:r>
              <a:rPr lang="en-US" sz="2000" b="1" u="sng" dirty="0"/>
              <a:t>the Mid-Atlantic ridge </a:t>
            </a:r>
            <a:r>
              <a:rPr lang="en-US" sz="2000" dirty="0" smtClean="0"/>
              <a:t>and </a:t>
            </a:r>
            <a:r>
              <a:rPr lang="en-US" sz="2000" b="1" u="sng" dirty="0"/>
              <a:t>trace it in RED</a:t>
            </a:r>
            <a:r>
              <a:rPr lang="en-US" sz="2000" dirty="0"/>
              <a:t>.</a:t>
            </a:r>
          </a:p>
          <a:p>
            <a:r>
              <a:rPr lang="en-US" sz="2200" dirty="0" smtClean="0"/>
              <a:t>2</a:t>
            </a:r>
            <a:r>
              <a:rPr lang="en-US" sz="2000" dirty="0" smtClean="0"/>
              <a:t>. </a:t>
            </a:r>
            <a:r>
              <a:rPr lang="en-US" sz="2000" b="1" u="sng" dirty="0" smtClean="0"/>
              <a:t>Lightly </a:t>
            </a:r>
            <a:r>
              <a:rPr lang="en-US" sz="2000" b="1" u="sng" dirty="0"/>
              <a:t>shade</a:t>
            </a:r>
            <a:r>
              <a:rPr lang="en-US" sz="2000" dirty="0"/>
              <a:t> in the age bands as </a:t>
            </a:r>
            <a:r>
              <a:rPr lang="en-US" sz="2000" dirty="0" smtClean="0"/>
              <a:t>follows:</a:t>
            </a:r>
          </a:p>
          <a:p>
            <a:r>
              <a:rPr lang="en-US" sz="2000" dirty="0" smtClean="0"/>
              <a:t>0 </a:t>
            </a:r>
            <a:r>
              <a:rPr lang="en-US" sz="2000" dirty="0"/>
              <a:t>– 9 million years = white</a:t>
            </a:r>
          </a:p>
          <a:p>
            <a:pPr lvl="0"/>
            <a:r>
              <a:rPr lang="en-US" sz="2000" dirty="0" smtClean="0"/>
              <a:t>9 </a:t>
            </a:r>
            <a:r>
              <a:rPr lang="en-US" sz="2000" dirty="0"/>
              <a:t>– 38 million years = purple</a:t>
            </a:r>
          </a:p>
          <a:p>
            <a:pPr lvl="0"/>
            <a:r>
              <a:rPr lang="en-US" sz="2000" dirty="0" smtClean="0"/>
              <a:t>38 </a:t>
            </a:r>
            <a:r>
              <a:rPr lang="en-US" sz="2000" dirty="0"/>
              <a:t>– 63 million years = blue</a:t>
            </a:r>
            <a:endParaRPr lang="en-US" dirty="0"/>
          </a:p>
          <a:p>
            <a:pPr lvl="0"/>
            <a:r>
              <a:rPr lang="en-US" sz="2000" dirty="0" smtClean="0"/>
              <a:t>63 </a:t>
            </a:r>
            <a:r>
              <a:rPr lang="en-US" sz="2000" dirty="0"/>
              <a:t>– 81 million years = yellow</a:t>
            </a:r>
          </a:p>
          <a:p>
            <a:pPr lvl="0"/>
            <a:r>
              <a:rPr lang="en-US" sz="2000" dirty="0" smtClean="0"/>
              <a:t>81 </a:t>
            </a:r>
            <a:r>
              <a:rPr lang="en-US" sz="2000" dirty="0"/>
              <a:t>– 135 million years = green</a:t>
            </a:r>
          </a:p>
          <a:p>
            <a:pPr lvl="0"/>
            <a:r>
              <a:rPr lang="en-US" sz="2000" dirty="0" smtClean="0"/>
              <a:t>135 </a:t>
            </a:r>
            <a:r>
              <a:rPr lang="en-US" sz="2000" dirty="0"/>
              <a:t>– 180 million years = </a:t>
            </a:r>
            <a:r>
              <a:rPr lang="en-US" sz="2000" dirty="0" smtClean="0"/>
              <a:t>orange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r>
              <a:rPr lang="en-US" sz="2200" dirty="0" smtClean="0"/>
              <a:t>3. </a:t>
            </a:r>
            <a:r>
              <a:rPr lang="en-US" sz="2200" b="1" u="sng" dirty="0" smtClean="0"/>
              <a:t>Draw </a:t>
            </a:r>
            <a:r>
              <a:rPr lang="en-US" sz="2200" b="1" u="sng" dirty="0"/>
              <a:t>a line </a:t>
            </a:r>
            <a:r>
              <a:rPr lang="en-US" sz="2200" dirty="0"/>
              <a:t>on the map from A to B with a RULER.  This line represents a path across the Atlantic Ocean from North America to Africa.</a:t>
            </a:r>
          </a:p>
          <a:p>
            <a:r>
              <a:rPr lang="en-US" sz="2200" dirty="0" smtClean="0"/>
              <a:t>4. Use </a:t>
            </a:r>
            <a:r>
              <a:rPr lang="en-US" sz="2200" dirty="0"/>
              <a:t>a ruler to </a:t>
            </a:r>
            <a:r>
              <a:rPr lang="en-US" sz="2200" b="1" u="sng" dirty="0"/>
              <a:t>measure the distance in centimeters (cm</a:t>
            </a:r>
            <a:r>
              <a:rPr lang="en-US" sz="2200" u="sng" dirty="0"/>
              <a:t>), </a:t>
            </a:r>
            <a:r>
              <a:rPr lang="en-US" sz="2200" dirty="0"/>
              <a:t>to the </a:t>
            </a:r>
            <a:r>
              <a:rPr lang="en-US" sz="2200" b="1" dirty="0"/>
              <a:t>nearest tenth (0.1), </a:t>
            </a:r>
            <a:r>
              <a:rPr lang="en-US" sz="2200" dirty="0"/>
              <a:t>from the mid-ocean ridge to each of the positions shown by a dot. </a:t>
            </a:r>
            <a:endParaRPr lang="en-US" sz="2200" dirty="0" smtClean="0"/>
          </a:p>
          <a:p>
            <a:pPr lvl="0"/>
            <a:r>
              <a:rPr lang="en-US" sz="2200" dirty="0" smtClean="0"/>
              <a:t>5. </a:t>
            </a:r>
            <a:r>
              <a:rPr lang="en-US" sz="2200" b="1" u="sng" dirty="0"/>
              <a:t>Record the measurements</a:t>
            </a:r>
            <a:r>
              <a:rPr lang="en-US" sz="2200" dirty="0"/>
              <a:t> on the data table provided in the column titled “Distance from Mid-Atlantic ridge in cm” Column B.</a:t>
            </a:r>
          </a:p>
          <a:p>
            <a:r>
              <a:rPr lang="en-US" sz="2200" dirty="0" smtClean="0"/>
              <a:t>6. Complete </a:t>
            </a:r>
            <a:r>
              <a:rPr lang="en-US" sz="2200" dirty="0"/>
              <a:t>the rest of the data table by finding the actual distance in kilometers</a:t>
            </a:r>
            <a:r>
              <a:rPr lang="en-US" sz="2200" b="1" dirty="0"/>
              <a:t>.  (1 cm = 500 km)</a:t>
            </a:r>
            <a:r>
              <a:rPr lang="en-US" sz="2200" dirty="0"/>
              <a:t>.  </a:t>
            </a:r>
          </a:p>
          <a:p>
            <a:r>
              <a:rPr lang="en-US" sz="2200" b="1" dirty="0"/>
              <a:t>Use the formula below to do this</a:t>
            </a:r>
            <a:r>
              <a:rPr lang="en-US" sz="2200" b="1" dirty="0" smtClean="0"/>
              <a:t>:</a:t>
            </a:r>
            <a:r>
              <a:rPr lang="en-US" sz="2200" b="1" dirty="0"/>
              <a:t> </a:t>
            </a:r>
            <a:endParaRPr lang="en-US" sz="2200" dirty="0"/>
          </a:p>
          <a:p>
            <a:r>
              <a:rPr lang="en-US" sz="2200" b="1" dirty="0"/>
              <a:t> </a:t>
            </a:r>
            <a:r>
              <a:rPr lang="en-US" sz="2200" b="1" dirty="0" smtClean="0"/>
              <a:t>			Actual </a:t>
            </a:r>
            <a:r>
              <a:rPr lang="en-US" sz="2200" b="1" dirty="0"/>
              <a:t>distance (km)  =  Column B (cm)  x  500 km/cm</a:t>
            </a:r>
            <a:endParaRPr lang="en-US" sz="2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4319" y="-1315436"/>
            <a:ext cx="3361770" cy="67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19" y="0"/>
            <a:ext cx="1196184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DAY 2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Finish any work from yesterday that is not completed.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Complete the assessment calculation sheet using a calculator.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 sure to follow the steps carefully to get the correct calculations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Show all the work for both steps to get credit – if the formula is not done out then you will not get credit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sure the sheet is complete and labeled before moving on to the graph 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Graph </a:t>
            </a:r>
            <a:r>
              <a:rPr lang="en-US" sz="2400" b="1" u="sng" dirty="0"/>
              <a:t>Directions:</a:t>
            </a:r>
            <a:endParaRPr lang="en-US" sz="2400" b="1" dirty="0"/>
          </a:p>
          <a:p>
            <a:r>
              <a:rPr lang="en-US" sz="2400" dirty="0"/>
              <a:t>Graph the data in the chart to show the </a:t>
            </a:r>
            <a:r>
              <a:rPr lang="en-US" sz="2400" b="1" dirty="0"/>
              <a:t>relationship </a:t>
            </a:r>
            <a:r>
              <a:rPr lang="en-US" sz="2400" dirty="0"/>
              <a:t>between </a:t>
            </a:r>
            <a:r>
              <a:rPr lang="en-US" sz="2400" u="sng" dirty="0"/>
              <a:t>ages (millions of years)</a:t>
            </a:r>
            <a:r>
              <a:rPr lang="en-US" sz="2400" dirty="0"/>
              <a:t> to </a:t>
            </a:r>
            <a:r>
              <a:rPr lang="en-US" sz="2400" u="sng" dirty="0"/>
              <a:t>the distance (km)</a:t>
            </a:r>
            <a:r>
              <a:rPr lang="en-US" sz="2400" dirty="0"/>
              <a:t>. </a:t>
            </a:r>
            <a:r>
              <a:rPr lang="en-US" sz="2400" dirty="0" smtClean="0"/>
              <a:t>Use </a:t>
            </a:r>
            <a:r>
              <a:rPr lang="en-US" sz="2400" u="sng" dirty="0" smtClean="0"/>
              <a:t>graph paper and a ruler </a:t>
            </a:r>
            <a:r>
              <a:rPr lang="en-US" sz="2400" dirty="0" smtClean="0"/>
              <a:t>to complete your graph. Remember graphing rules. </a:t>
            </a:r>
          </a:p>
          <a:p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the x-axis with age (millions of years)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the y-axis with distance (km)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Plot the data points and label each with the 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smtClean="0"/>
              <a:t>Draw </a:t>
            </a:r>
            <a:r>
              <a:rPr lang="en-US" sz="2400" dirty="0"/>
              <a:t>a line of </a:t>
            </a:r>
            <a:r>
              <a:rPr lang="en-US" sz="2400" dirty="0" smtClean="0"/>
              <a:t>best fit.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47754" y="5347944"/>
            <a:ext cx="2665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both tasks are complete then you are done for the day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57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97" y="1499286"/>
            <a:ext cx="10445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/>
              <a:t>Assessment </a:t>
            </a:r>
            <a:r>
              <a:rPr lang="en-US" b="1" u="sng" dirty="0"/>
              <a:t>Questions </a:t>
            </a:r>
            <a:r>
              <a:rPr lang="en-US" dirty="0"/>
              <a:t>- </a:t>
            </a:r>
          </a:p>
          <a:p>
            <a:r>
              <a:rPr lang="en-US" dirty="0"/>
              <a:t>Type the answers to the questions.  Be sure you use complete sentences and be sure you answer all parts of the question.  </a:t>
            </a:r>
            <a:r>
              <a:rPr lang="en-US" b="1" dirty="0"/>
              <a:t>You must </a:t>
            </a:r>
            <a:r>
              <a:rPr lang="en-US" b="1" u="sng" dirty="0"/>
              <a:t>type the question </a:t>
            </a:r>
            <a:r>
              <a:rPr lang="en-US" b="1" dirty="0"/>
              <a:t>and </a:t>
            </a:r>
            <a:r>
              <a:rPr lang="en-US" b="1" u="sng" dirty="0"/>
              <a:t>then answer it below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896" y="164927"/>
            <a:ext cx="8180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DAY </a:t>
            </a:r>
            <a:r>
              <a:rPr lang="en-US" sz="2800" b="1" dirty="0" smtClean="0"/>
              <a:t>3</a:t>
            </a:r>
            <a:endParaRPr lang="en-US" sz="2800" b="1" dirty="0"/>
          </a:p>
          <a:p>
            <a:r>
              <a:rPr lang="en-US" sz="2800" dirty="0"/>
              <a:t>Finish any work from yesterday that is not completed.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740" y="2894201"/>
            <a:ext cx="84057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Order to pass in your Lab/Activity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Your Data Table and Map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Your Graph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Your Calculation Assessment Sheet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Typed and Printed Assessment Questions</a:t>
            </a:r>
          </a:p>
          <a:p>
            <a:endParaRPr lang="en-US" dirty="0"/>
          </a:p>
          <a:p>
            <a:r>
              <a:rPr lang="en-US" b="1" dirty="0" smtClean="0"/>
              <a:t>Staple together in correct order and make sure your is on the very first page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427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449</Words>
  <Application>Microsoft Office PowerPoint</Application>
  <PresentationFormat>Widescreen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– Day 6</dc:title>
  <dc:creator>MaryBeth Petit</dc:creator>
  <cp:lastModifiedBy>Jason Tyler</cp:lastModifiedBy>
  <cp:revision>16</cp:revision>
  <dcterms:created xsi:type="dcterms:W3CDTF">2019-02-06T12:19:50Z</dcterms:created>
  <dcterms:modified xsi:type="dcterms:W3CDTF">2020-02-25T14:36:55Z</dcterms:modified>
</cp:coreProperties>
</file>